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8" r:id="rId2"/>
    <p:sldId id="259" r:id="rId3"/>
    <p:sldId id="260" r:id="rId4"/>
    <p:sldId id="264" r:id="rId5"/>
    <p:sldId id="270" r:id="rId6"/>
    <p:sldId id="261" r:id="rId7"/>
    <p:sldId id="268" r:id="rId8"/>
    <p:sldId id="267" r:id="rId9"/>
    <p:sldId id="271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110" d="100"/>
          <a:sy n="110" d="100"/>
        </p:scale>
        <p:origin x="-163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910464-976D-431F-8AC6-63137AD5C069}" type="datetimeFigureOut">
              <a:rPr lang="ru-RU" smtClean="0"/>
              <a:pPr/>
              <a:t>23.12.2016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5B478E-7304-4028-BBE3-1A95899590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194078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jpeg"/><Relationship Id="rId9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8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12" Type="http://schemas.openxmlformats.org/officeDocument/2006/relationships/image" Target="../media/image27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20.png"/><Relationship Id="rId15" Type="http://schemas.openxmlformats.org/officeDocument/2006/relationships/image" Target="../media/image3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Relationship Id="rId14" Type="http://schemas.openxmlformats.org/officeDocument/2006/relationships/image" Target="../media/image2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 smtClean="0"/>
              <a:t>Базовая  площадка </a:t>
            </a:r>
            <a:br>
              <a:rPr lang="ru-RU" sz="2400" b="1" dirty="0" smtClean="0"/>
            </a:b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</a:rPr>
              <a:t>«Методическое сопровождение организации </a:t>
            </a:r>
            <a:br>
              <a:rPr lang="ru-RU" sz="2400" b="1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</a:rPr>
              <a:t>электронного обучения и применения</a:t>
            </a:r>
            <a:br>
              <a:rPr lang="ru-RU" sz="2400" b="1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</a:rPr>
              <a:t> дистанционных образовательных технологий»</a:t>
            </a:r>
            <a:endParaRPr lang="ru-RU" sz="24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3212976"/>
            <a:ext cx="8229600" cy="3096344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b="1" dirty="0" smtClean="0"/>
              <a:t>Задачи:</a:t>
            </a:r>
          </a:p>
          <a:p>
            <a:pPr lvl="0"/>
            <a:r>
              <a:rPr lang="ru-RU" dirty="0" smtClean="0"/>
              <a:t>Формирование нормативно-правовой базы электронного обучения, дистанционных образовательных технологий.</a:t>
            </a:r>
          </a:p>
          <a:p>
            <a:pPr lvl="0"/>
            <a:r>
              <a:rPr lang="ru-RU" dirty="0" smtClean="0"/>
              <a:t>Отработка моделей организации электронного обучения, применения дистанционных образовательных технологий в ПОО.</a:t>
            </a:r>
          </a:p>
          <a:p>
            <a:pPr lvl="0"/>
            <a:r>
              <a:rPr lang="ru-RU" dirty="0" smtClean="0"/>
              <a:t>Обеспечение методического, технического и информационного сопровождения педагогических работников, внедряющих электронное обучение, дистанционные образовательные технологии.</a:t>
            </a:r>
          </a:p>
          <a:p>
            <a:pPr lvl="0"/>
            <a:r>
              <a:rPr lang="ru-RU" dirty="0" smtClean="0"/>
              <a:t>Обмен опытом и повышение квалификации педагогических и управленческих кадров ПОО, внедряющих электронное обучение, дистанционные образовательные технологии.</a:t>
            </a:r>
          </a:p>
        </p:txBody>
      </p:sp>
      <p:pic>
        <p:nvPicPr>
          <p:cNvPr id="1026" name="Picture 2" descr="http://www.t-kvt.ru/assets/images/logotip_tkv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916832"/>
            <a:ext cx="1105239" cy="1080120"/>
          </a:xfrm>
          <a:prstGeom prst="rect">
            <a:avLst/>
          </a:prstGeom>
          <a:noFill/>
        </p:spPr>
      </p:pic>
      <p:pic>
        <p:nvPicPr>
          <p:cNvPr id="1028" name="Picture 4" descr="http://www.tmb72.ru/images/saite/55a7da992b5f658975d661734078505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2060848"/>
            <a:ext cx="915972" cy="936104"/>
          </a:xfrm>
          <a:prstGeom prst="rect">
            <a:avLst/>
          </a:prstGeom>
          <a:noFill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59832" y="2204864"/>
            <a:ext cx="1351980" cy="755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7" descr="http://www.kov-obr.ru/UserFiles/images/Golushmanovskii/em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4008" y="1844824"/>
            <a:ext cx="1455058" cy="1224136"/>
          </a:xfrm>
          <a:prstGeom prst="rect">
            <a:avLst/>
          </a:prstGeom>
          <a:noFill/>
        </p:spPr>
      </p:pic>
      <p:pic>
        <p:nvPicPr>
          <p:cNvPr id="1033" name="Picture 9" descr="http://www.informio.ru/imgs/logos/Logotip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28184" y="1988840"/>
            <a:ext cx="1371600" cy="1085850"/>
          </a:xfrm>
          <a:prstGeom prst="rect">
            <a:avLst/>
          </a:prstGeom>
          <a:noFill/>
        </p:spPr>
      </p:pic>
      <p:pic>
        <p:nvPicPr>
          <p:cNvPr id="1035" name="Picture 11" descr="http://studentu72.ru/Home/ImageUniver/29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812360" y="1988840"/>
            <a:ext cx="1008112" cy="10599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73541"/>
            <a:ext cx="8028384" cy="1143000"/>
          </a:xfrm>
        </p:spPr>
        <p:txBody>
          <a:bodyPr>
            <a:normAutofit fontScale="90000"/>
          </a:bodyPr>
          <a:lstStyle/>
          <a:p>
            <a:r>
              <a:rPr lang="ru-RU" sz="2700" b="1" dirty="0" smtClean="0"/>
              <a:t>Задача 1. </a:t>
            </a:r>
            <a:r>
              <a:rPr lang="ru-RU" sz="2700" dirty="0" smtClean="0"/>
              <a:t>Формирование нормативно-правовой базы электронного обучения, дистанционных образовательных технологий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9458" name="Picture 2" descr="http://s3.netangels.ru/inova-media/cache/48/ec/b6/2c/b6/40/48ecb62cb640735646987f28ea3575e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171988"/>
            <a:ext cx="1571612" cy="2335890"/>
          </a:xfrm>
          <a:prstGeom prst="rect">
            <a:avLst/>
          </a:prstGeom>
          <a:noFill/>
        </p:spPr>
      </p:pic>
      <p:pic>
        <p:nvPicPr>
          <p:cNvPr id="14" name="Рисунок 13" descr="Снимок 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26373" y="2690325"/>
            <a:ext cx="2856702" cy="259228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9466" name="Picture 10" descr="http://image.slidesharecdn.com/tsef-2010-07-08-plenarnoezasedanie-06-shchyogolev-100803030603-phpapp02/95/2011-2020-2010-1-728.jpg?cb=128080483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9010" y="5150307"/>
            <a:ext cx="1961141" cy="1470856"/>
          </a:xfrm>
          <a:prstGeom prst="rect">
            <a:avLst/>
          </a:prstGeom>
          <a:noFill/>
        </p:spPr>
      </p:pic>
      <p:pic>
        <p:nvPicPr>
          <p:cNvPr id="13" name="Рисунок 12" descr="Снимок 2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411760" y="4509120"/>
            <a:ext cx="2376264" cy="211204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5" name="Рисунок 14" descr="Снимок 5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076056" y="4036837"/>
            <a:ext cx="1994488" cy="224111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6" name="Рисунок 15" descr="Снимок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925448" y="83031"/>
            <a:ext cx="1035283" cy="1041713"/>
          </a:xfrm>
          <a:prstGeom prst="rect">
            <a:avLst/>
          </a:prstGeom>
        </p:spPr>
      </p:pic>
      <p:pic>
        <p:nvPicPr>
          <p:cNvPr id="17" name="Рисунок 16" descr="Снимок1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236296" y="4002340"/>
            <a:ext cx="1619672" cy="229593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8" name="Рисунок 17" descr="Снимок3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134110" y="1273682"/>
            <a:ext cx="4526665" cy="216711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9396536" cy="1143000"/>
          </a:xfrm>
        </p:spPr>
        <p:txBody>
          <a:bodyPr>
            <a:normAutofit fontScale="90000"/>
          </a:bodyPr>
          <a:lstStyle/>
          <a:p>
            <a:r>
              <a:rPr lang="ru-RU" sz="2700" b="1" dirty="0" smtClean="0"/>
              <a:t>Задача 2. </a:t>
            </a:r>
            <a:r>
              <a:rPr lang="ru-RU" sz="2700" dirty="0" smtClean="0"/>
              <a:t>Отработка моделей организации электронного обучения, применения дистанционных образовательных технологий в ПОО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dirty="0"/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idx="1"/>
          </p:nvPr>
        </p:nvGraphicFramePr>
        <p:xfrm>
          <a:off x="2987824" y="1268759"/>
          <a:ext cx="5904656" cy="502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87598"/>
                <a:gridCol w="1817058"/>
              </a:tblGrid>
              <a:tr h="49685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u="none" strike="noStrike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Наименование ПОО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Форма обучения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ГАПОУ ТО «Тюменский колледж водного транспорта»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Очная, дистанционная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ГАПОУ ТО «Тюменский техникум строительной индустрии и городского хозяйства»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Очная, заочная, дистанционная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ГАПОУ ТО «</a:t>
                      </a:r>
                      <a:r>
                        <a:rPr lang="ru-RU" sz="1800" u="none" strike="noStrike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Тобольский</a:t>
                      </a:r>
                      <a:r>
                        <a:rPr lang="ru-RU" sz="1800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многопрофильный колледж»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ГАПОУ ТО «</a:t>
                      </a:r>
                      <a:r>
                        <a:rPr lang="ru-RU" sz="1800" u="none" strike="noStrike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Голышмановский</a:t>
                      </a:r>
                      <a:r>
                        <a:rPr lang="ru-RU" sz="1800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агропедагогический колледж»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Заочная 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ЧПОУ ТОСПО «Тюменский колледж экономики, управления и права»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Заочная 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ФГБОУ ВО «Тюменский индустриальный университет «Колледж информатики и связи»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mtClean="0"/>
                        <a:t>для ВО образования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28" name="Picture 4" descr="http://sdo.bashedu.ru/pluginfile.php/7739/mod_page/content/4/sd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556792"/>
            <a:ext cx="2029637" cy="1656184"/>
          </a:xfrm>
          <a:prstGeom prst="roundRect">
            <a:avLst>
              <a:gd name="adj" fmla="val 16667"/>
            </a:avLst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95536" y="3356992"/>
            <a:ext cx="16228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  <a:ea typeface="+mj-ea"/>
                <a:cs typeface="+mj-cs"/>
              </a:rPr>
              <a:t>Полностью ДО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030" name="Picture 6" descr="http://www.school69.ru/UserFiles/Image/12345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1029" y="4031138"/>
            <a:ext cx="2011830" cy="177412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323528" y="5805264"/>
            <a:ext cx="207967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  <a:ea typeface="+mj-ea"/>
                <a:cs typeface="+mj-cs"/>
              </a:rPr>
              <a:t>Частичное </a:t>
            </a:r>
          </a:p>
          <a:p>
            <a:pPr algn="ctr"/>
            <a:r>
              <a:rPr lang="ru-RU" dirty="0" smtClean="0">
                <a:solidFill>
                  <a:srgbClr val="002060"/>
                </a:solidFill>
                <a:ea typeface="+mj-ea"/>
                <a:cs typeface="+mj-cs"/>
              </a:rPr>
              <a:t>использование  ДО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32656"/>
            <a:ext cx="9396536" cy="576064"/>
          </a:xfrm>
        </p:spPr>
        <p:txBody>
          <a:bodyPr>
            <a:normAutofit fontScale="90000"/>
          </a:bodyPr>
          <a:lstStyle/>
          <a:p>
            <a:r>
              <a:rPr lang="ru-RU" sz="2700" b="1" dirty="0" smtClean="0"/>
              <a:t>Использование ПОО платформ для организации ДОТ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dirty="0"/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87150471"/>
              </p:ext>
            </p:extLst>
          </p:nvPr>
        </p:nvGraphicFramePr>
        <p:xfrm>
          <a:off x="251520" y="620687"/>
          <a:ext cx="8712968" cy="5942996"/>
        </p:xfrm>
        <a:graphic>
          <a:graphicData uri="http://schemas.openxmlformats.org/drawingml/2006/table">
            <a:tbl>
              <a:tblPr/>
              <a:tblGrid>
                <a:gridCol w="1440160"/>
                <a:gridCol w="1008112"/>
                <a:gridCol w="6264696"/>
              </a:tblGrid>
              <a:tr h="576065">
                <a:tc>
                  <a:txBody>
                    <a:bodyPr/>
                    <a:lstStyle/>
                    <a:p>
                      <a:pPr indent="-254000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1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Наименование ПОО</a:t>
                      </a:r>
                      <a:endParaRPr lang="ru-RU" sz="1000" dirty="0">
                        <a:latin typeface="Times New Roman"/>
                        <a:ea typeface="Times New Roman"/>
                      </a:endParaRPr>
                    </a:p>
                  </a:txBody>
                  <a:tcPr marL="21515" marR="215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254000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1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Название </a:t>
                      </a:r>
                      <a:r>
                        <a:rPr lang="ru-RU" sz="1000" b="1" spc="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ИТ </a:t>
                      </a:r>
                      <a:r>
                        <a:rPr lang="ru-RU" sz="1000" b="1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платформы </a:t>
                      </a:r>
                      <a:r>
                        <a:rPr lang="ru-RU" sz="1000" b="1" spc="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для ДОТ</a:t>
                      </a:r>
                      <a:endParaRPr lang="ru-RU" sz="1000" dirty="0">
                        <a:latin typeface="Times New Roman"/>
                        <a:ea typeface="Times New Roman"/>
                      </a:endParaRPr>
                    </a:p>
                  </a:txBody>
                  <a:tcPr marL="21515" marR="215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254000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000" b="1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Перечень профессий (специальностей), по которым осуществляется частично дистанционное обучение</a:t>
                      </a:r>
                      <a:endParaRPr lang="ru-RU" sz="1000" dirty="0">
                        <a:latin typeface="Times New Roman"/>
                        <a:ea typeface="Times New Roman"/>
                      </a:endParaRPr>
                    </a:p>
                  </a:txBody>
                  <a:tcPr marL="21515" marR="215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1872208">
                <a:tc>
                  <a:txBody>
                    <a:bodyPr/>
                    <a:lstStyle/>
                    <a:p>
                      <a:pPr indent="-254000" algn="l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200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ГАПОУ ТО «Тюменский колледж водного транспорта»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21515" marR="215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4605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 spc="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EDU CDO</a:t>
                      </a:r>
                      <a:endParaRPr lang="ru-RU" sz="12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21515" marR="215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-254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</a:rPr>
                        <a:t>Профессии</a:t>
                      </a:r>
                      <a:r>
                        <a:rPr lang="ru-RU" sz="1400" b="0" dirty="0" smtClean="0">
                          <a:latin typeface="Times New Roman"/>
                          <a:ea typeface="Times New Roman"/>
                        </a:rPr>
                        <a:t>: 18466 Слесарь механосборочных работ; 16199 Оператор электронно-вычислительных и вычислительных машин</a:t>
                      </a:r>
                      <a:endParaRPr lang="ru-RU" sz="1400" dirty="0" smtClean="0">
                        <a:latin typeface="Times New Roman"/>
                        <a:ea typeface="Times New Roman"/>
                      </a:endParaRPr>
                    </a:p>
                    <a:p>
                      <a:pPr indent="-254000" algn="l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1" spc="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Специальности: </a:t>
                      </a:r>
                      <a:r>
                        <a:rPr lang="ru-RU" sz="1400" b="0" spc="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26.02.02 Судостроение; 26.02.03</a:t>
                      </a:r>
                      <a:r>
                        <a:rPr lang="ru-RU" sz="1400" b="0" spc="0" baseline="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Судовождение; 26.02.05 Эксплуатация судовых энергетических установок; 26.02.04 Монтаж и техническое обслуживание судовых машин и механизмов; 26.02.06 Эксплуатация судового электрооборудования и средств автоматики; 11.02.03 Эксплуатация оборудования радиосвязи и </a:t>
                      </a:r>
                      <a:r>
                        <a:rPr lang="ru-RU" sz="1400" b="0" spc="0" baseline="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электрорадионавигации</a:t>
                      </a:r>
                      <a:r>
                        <a:rPr lang="ru-RU" sz="1400" b="0" spc="0" baseline="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судов; 19.02.10 Технология продукции общественного питания.</a:t>
                      </a:r>
                    </a:p>
                  </a:txBody>
                  <a:tcPr marL="21515" marR="215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630871"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200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ГАПОУ ТО «Тюменский техникум строительной индустрии и городского хозяйства»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21515" marR="215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4605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Система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  <a:p>
                      <a:pPr indent="14605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электронного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  <a:p>
                      <a:pPr indent="14605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обучения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  <a:p>
                      <a:pPr indent="14605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spc="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«</a:t>
                      </a:r>
                      <a:r>
                        <a:rPr lang="ru-RU" sz="1200" spc="0" dirty="0" err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Академия-Медиа</a:t>
                      </a:r>
                      <a:r>
                        <a:rPr lang="ru-RU" sz="1200" spc="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»</a:t>
                      </a:r>
                      <a:endParaRPr lang="ru-RU" sz="12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21515" marR="215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lang="ru-RU" sz="1400" b="1" kern="1200" spc="0" baseline="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Профессии: </a:t>
                      </a:r>
                      <a:r>
                        <a:rPr lang="ru-RU" sz="1400" b="0" kern="1200" spc="0" baseline="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Мастер общестроительных работ; Сварщик; Автомеханик. 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lang="ru-RU" sz="1400" b="1" kern="1200" spc="0" baseline="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Специальности: </a:t>
                      </a:r>
                      <a:r>
                        <a:rPr lang="ru-RU" sz="1400" b="0" kern="1200" spc="0" baseline="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22.02.06</a:t>
                      </a:r>
                      <a:r>
                        <a:rPr lang="ru-RU" sz="1400" b="1" kern="1200" spc="0" baseline="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b="0" kern="1200" spc="0" baseline="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Сварочное производство; 08.02.01 Строительство и эксплуатация зданий и сооружений; 08.02.09 Монтаж, наладка и эксплуатация электрооборудования промышленных и гражданских зданий; 08.02.08 Монтаж и эксплуатация оборудования и систем газоснабжения; 23.02.04 Техническая эксплуатация </a:t>
                      </a:r>
                      <a:r>
                        <a:rPr lang="ru-RU" sz="1400" b="0" kern="1200" spc="0" baseline="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подъёмно­транспортных</a:t>
                      </a:r>
                      <a:r>
                        <a:rPr lang="ru-RU" sz="1400" b="0" kern="1200" spc="0" baseline="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строительных дорожных машин и оборудования (по отраслям)</a:t>
                      </a:r>
                      <a:endParaRPr lang="ru-RU" sz="1400" b="0" kern="1200" spc="0" baseline="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21515" marR="215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931926">
                <a:tc>
                  <a:txBody>
                    <a:bodyPr/>
                    <a:lstStyle/>
                    <a:p>
                      <a:pPr indent="-25400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ГАПОУ ТО 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  <a:p>
                      <a:pPr indent="-25400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«</a:t>
                      </a:r>
                      <a:r>
                        <a:rPr lang="ru-RU" sz="1200" spc="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Голышмановский</a:t>
                      </a:r>
                      <a:r>
                        <a:rPr lang="ru-RU" sz="1200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агропедагогический колледж»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21515" marR="215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4605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200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Университет «Синергия», </a:t>
                      </a:r>
                      <a:r>
                        <a:rPr lang="en-US" sz="1200" spc="0" dirty="0" err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MegaCampus</a:t>
                      </a:r>
                      <a:r>
                        <a:rPr lang="en-US" sz="1200" spc="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200" spc="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2.0</a:t>
                      </a:r>
                      <a:endParaRPr lang="ru-RU" sz="12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21515" marR="215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254000" algn="l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1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Специальность</a:t>
                      </a:r>
                      <a:r>
                        <a:rPr lang="ru-RU" sz="1400" b="1" spc="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: </a:t>
                      </a:r>
                      <a:r>
                        <a:rPr lang="ru-RU" sz="1400" spc="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44.02.01 </a:t>
                      </a:r>
                      <a:r>
                        <a:rPr lang="ru-RU" sz="1400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Дошкольное образование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21515" marR="215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931926">
                <a:tc>
                  <a:txBody>
                    <a:bodyPr/>
                    <a:lstStyle/>
                    <a:p>
                      <a:pPr indent="-25400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200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ЧПОУ ТОСПО «Тюменский колледж экономики, управления и права»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21515" marR="215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4605"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200" spc="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«Skype» </a:t>
                      </a:r>
                      <a:r>
                        <a:rPr lang="ru-RU" sz="1200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 система </a:t>
                      </a:r>
                      <a:r>
                        <a:rPr lang="ru-RU" sz="1200" spc="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интернет-телефония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21515" marR="215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254000" algn="l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b="1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Специальность</a:t>
                      </a:r>
                      <a:r>
                        <a:rPr lang="ru-RU" sz="1400" b="1" spc="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: </a:t>
                      </a:r>
                      <a:r>
                        <a:rPr lang="ru-RU" sz="1400" spc="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19.02.10 </a:t>
                      </a:r>
                      <a:r>
                        <a:rPr lang="ru-RU" sz="1400" spc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Технология продукции общественного питания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21515" marR="215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3767" y="2211403"/>
            <a:ext cx="2030700" cy="56952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43263" y="836712"/>
            <a:ext cx="2482292" cy="53740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9103" y="1573943"/>
            <a:ext cx="1872208" cy="4189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04467" y="1445055"/>
            <a:ext cx="1944216" cy="5478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32117" y="2121882"/>
            <a:ext cx="2147317" cy="56952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71800" y="71331"/>
            <a:ext cx="2427202" cy="65439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2" name="Picture 1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6750" y="3573016"/>
            <a:ext cx="2958869" cy="1633633"/>
          </a:xfrm>
          <a:prstGeom prst="roundRect">
            <a:avLst>
              <a:gd name="adj" fmla="val 16667"/>
            </a:avLst>
          </a:prstGeom>
          <a:ln>
            <a:solidFill>
              <a:schemeClr val="tx1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sp>
        <p:nvSpPr>
          <p:cNvPr id="23" name="Заголовок 1"/>
          <p:cNvSpPr txBox="1">
            <a:spLocks/>
          </p:cNvSpPr>
          <p:nvPr/>
        </p:nvSpPr>
        <p:spPr>
          <a:xfrm>
            <a:off x="-14052" y="5098278"/>
            <a:ext cx="2318519" cy="6123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200" b="1" dirty="0"/>
          </a:p>
        </p:txBody>
      </p:sp>
      <p:pic>
        <p:nvPicPr>
          <p:cNvPr id="1044" name="Picture 20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19966" y="4080784"/>
            <a:ext cx="2754125" cy="1405727"/>
          </a:xfrm>
          <a:prstGeom prst="roundRect">
            <a:avLst>
              <a:gd name="adj" fmla="val 16667"/>
            </a:avLst>
          </a:prstGeom>
          <a:ln>
            <a:solidFill>
              <a:schemeClr val="tx1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pic>
        <p:nvPicPr>
          <p:cNvPr id="1045" name="Picture 21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02847" y="5301208"/>
            <a:ext cx="2761517" cy="1446112"/>
          </a:xfrm>
          <a:prstGeom prst="roundRect">
            <a:avLst>
              <a:gd name="adj" fmla="val 16667"/>
            </a:avLst>
          </a:prstGeom>
          <a:ln>
            <a:solidFill>
              <a:schemeClr val="tx1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pic>
        <p:nvPicPr>
          <p:cNvPr id="1046" name="Picture 2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23544" y="1374115"/>
            <a:ext cx="2946872" cy="912483"/>
          </a:xfrm>
          <a:prstGeom prst="roundRect">
            <a:avLst>
              <a:gd name="adj" fmla="val 16667"/>
            </a:avLst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pic>
        <p:nvPicPr>
          <p:cNvPr id="1047" name="Picture 23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95806" y="3772728"/>
            <a:ext cx="918720" cy="1201403"/>
          </a:xfrm>
          <a:prstGeom prst="roundRect">
            <a:avLst>
              <a:gd name="adj" fmla="val 16667"/>
            </a:avLst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pic>
        <p:nvPicPr>
          <p:cNvPr id="1048" name="Picture 2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08314" y="3314497"/>
            <a:ext cx="1278370" cy="1075335"/>
          </a:xfrm>
          <a:prstGeom prst="roundRect">
            <a:avLst>
              <a:gd name="adj" fmla="val 16667"/>
            </a:avLst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pic>
        <p:nvPicPr>
          <p:cNvPr id="1049" name="Picture 25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73865" y="3772729"/>
            <a:ext cx="982791" cy="1234203"/>
          </a:xfrm>
          <a:prstGeom prst="roundRect">
            <a:avLst>
              <a:gd name="adj" fmla="val 16667"/>
            </a:avLst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-46021" y="71331"/>
            <a:ext cx="265755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u="sng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Открытые </a:t>
            </a:r>
            <a:br>
              <a:rPr lang="ru-RU" sz="2400" b="1" u="sng" dirty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ru-RU" sz="2400" b="1" u="sng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образовательные</a:t>
            </a:r>
            <a:br>
              <a:rPr lang="ru-RU" sz="2400" b="1" u="sng" dirty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ru-RU" sz="2400" b="1" u="sng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ресурсы</a:t>
            </a:r>
          </a:p>
        </p:txBody>
      </p:sp>
      <p:pic>
        <p:nvPicPr>
          <p:cNvPr id="1050" name="Picture 26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24723" y="2496166"/>
            <a:ext cx="1749142" cy="623607"/>
          </a:xfrm>
          <a:prstGeom prst="roundRect">
            <a:avLst>
              <a:gd name="adj" fmla="val 16667"/>
            </a:avLst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6586684" y="2473738"/>
            <a:ext cx="25573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u="sng" dirty="0">
                <a:solidFill>
                  <a:srgbClr val="C0504D">
                    <a:lumMod val="75000"/>
                  </a:srgbClr>
                </a:solidFill>
              </a:rPr>
              <a:t>Ресурсы электронных читальных залов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9290" y="5486511"/>
            <a:ext cx="263651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u="sng" dirty="0">
                <a:solidFill>
                  <a:srgbClr val="FF0000"/>
                </a:solidFill>
              </a:rPr>
              <a:t>Персональные </a:t>
            </a:r>
          </a:p>
          <a:p>
            <a:pPr lvl="0" algn="ctr"/>
            <a:r>
              <a:rPr lang="ru-RU" sz="2400" b="1" u="sng" dirty="0">
                <a:solidFill>
                  <a:srgbClr val="FF0000"/>
                </a:solidFill>
              </a:rPr>
              <a:t>сайты преподавателей</a:t>
            </a:r>
          </a:p>
        </p:txBody>
      </p:sp>
    </p:spTree>
    <p:extLst>
      <p:ext uri="{BB962C8B-B14F-4D97-AF65-F5344CB8AC3E}">
        <p14:creationId xmlns:p14="http://schemas.microsoft.com/office/powerpoint/2010/main" xmlns="" val="3324083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76672"/>
            <a:ext cx="9324528" cy="1143000"/>
          </a:xfrm>
        </p:spPr>
        <p:txBody>
          <a:bodyPr>
            <a:normAutofit fontScale="90000"/>
          </a:bodyPr>
          <a:lstStyle/>
          <a:p>
            <a:r>
              <a:rPr lang="ru-RU" sz="2700" b="1" dirty="0" smtClean="0"/>
              <a:t>Задача  3. </a:t>
            </a:r>
            <a:r>
              <a:rPr lang="ru-RU" sz="2700" dirty="0" smtClean="0"/>
              <a:t>Обеспечение методического, технического и информационного сопровождения педагогических работников, внедряющих электронное обучение, дистанционные образовательные технологии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dirty="0"/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0417" y="4437112"/>
            <a:ext cx="8748501" cy="15121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Рисунок 12" descr="http://oeaep.eu/images/learning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573016"/>
            <a:ext cx="3816425" cy="3284984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Прямоугольник 8"/>
          <p:cNvSpPr/>
          <p:nvPr/>
        </p:nvSpPr>
        <p:spPr>
          <a:xfrm>
            <a:off x="4860032" y="1837109"/>
            <a:ext cx="404888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600"/>
              </a:spcAft>
              <a:buFont typeface="Arial" pitchFamily="34" charset="0"/>
              <a:buChar char="•"/>
            </a:pPr>
            <a:r>
              <a:rPr lang="ru-RU" dirty="0"/>
              <a:t>банк нормативно-правовой </a:t>
            </a:r>
            <a:r>
              <a:rPr lang="ru-RU" dirty="0" smtClean="0"/>
              <a:t>документации;</a:t>
            </a:r>
          </a:p>
          <a:p>
            <a:pPr marL="285750" indent="-285750">
              <a:spcAft>
                <a:spcPts val="600"/>
              </a:spcAft>
              <a:buFont typeface="Arial" pitchFamily="34" charset="0"/>
              <a:buChar char="•"/>
            </a:pPr>
            <a:r>
              <a:rPr lang="ru-RU" dirty="0" smtClean="0"/>
              <a:t>каталог </a:t>
            </a:r>
            <a:r>
              <a:rPr lang="ru-RU" dirty="0"/>
              <a:t>открытых образовательных </a:t>
            </a:r>
            <a:r>
              <a:rPr lang="ru-RU" dirty="0" smtClean="0"/>
              <a:t>ресурсов;</a:t>
            </a:r>
          </a:p>
          <a:p>
            <a:pPr marL="285750" indent="-285750">
              <a:spcAft>
                <a:spcPts val="600"/>
              </a:spcAft>
              <a:buFont typeface="Arial" pitchFamily="34" charset="0"/>
              <a:buChar char="•"/>
            </a:pPr>
            <a:r>
              <a:rPr lang="ru-RU" dirty="0" smtClean="0"/>
              <a:t>форум </a:t>
            </a:r>
            <a:endParaRPr lang="ru-RU" dirty="0"/>
          </a:p>
        </p:txBody>
      </p:sp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2080234"/>
            <a:ext cx="4284780" cy="12342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-43345" y="116632"/>
            <a:ext cx="9252520" cy="1143000"/>
          </a:xfrm>
        </p:spPr>
        <p:txBody>
          <a:bodyPr>
            <a:noAutofit/>
          </a:bodyPr>
          <a:lstStyle/>
          <a:p>
            <a:r>
              <a:rPr lang="ru-RU" sz="2400" b="1" dirty="0"/>
              <a:t>Задача  4</a:t>
            </a:r>
            <a:r>
              <a:rPr lang="ru-RU" sz="2400" dirty="0"/>
              <a:t>. Обмен опытом и повышение квалификации педагогических и управленческих кадров ПОО, внедряющих электронное обучение, дистанционные образовательные технологии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39552" y="1988840"/>
            <a:ext cx="44999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prstClr val="black"/>
                </a:solidFill>
              </a:rPr>
              <a:t>Профессиональное обучение (теория и технология разработки электронных учебно-методических комплексов и их </a:t>
            </a:r>
            <a:r>
              <a:rPr lang="ru-RU" sz="1600" dirty="0" smtClean="0">
                <a:solidFill>
                  <a:prstClr val="black"/>
                </a:solidFill>
              </a:rPr>
              <a:t>использование)</a:t>
            </a:r>
            <a:endParaRPr lang="ru-RU" sz="16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39552" y="2852936"/>
            <a:ext cx="404336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prstClr val="black"/>
                </a:solidFill>
              </a:rPr>
              <a:t>Профессиональное обучение (теория и технология разработки электронных учебных пособий по иностранному языку)</a:t>
            </a:r>
            <a:endParaRPr lang="ru-RU" sz="16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67544" y="3717032"/>
            <a:ext cx="44644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prstClr val="black"/>
                </a:solidFill>
              </a:rPr>
              <a:t>Профессиональное обучение (внеаудиторная самостоятельная работа студентов в условиях современной информационной </a:t>
            </a:r>
            <a:r>
              <a:rPr lang="ru-RU" sz="1600" dirty="0" smtClean="0">
                <a:solidFill>
                  <a:prstClr val="black"/>
                </a:solidFill>
              </a:rPr>
              <a:t>среды)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467544" y="5157192"/>
            <a:ext cx="4608512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prstClr val="black"/>
                </a:solidFill>
              </a:rPr>
              <a:t> </a:t>
            </a:r>
            <a:r>
              <a:rPr lang="ru-RU" sz="1600" dirty="0">
                <a:solidFill>
                  <a:prstClr val="black"/>
                </a:solidFill>
              </a:rPr>
              <a:t>Создаём </a:t>
            </a:r>
            <a:r>
              <a:rPr lang="ru-RU" sz="1600" dirty="0" err="1">
                <a:solidFill>
                  <a:prstClr val="black"/>
                </a:solidFill>
              </a:rPr>
              <a:t>видеолекции</a:t>
            </a:r>
            <a:r>
              <a:rPr lang="ru-RU" sz="1600" dirty="0">
                <a:solidFill>
                  <a:prstClr val="black"/>
                </a:solidFill>
              </a:rPr>
              <a:t> с помощью </a:t>
            </a:r>
            <a:r>
              <a:rPr lang="ru-RU" sz="1600" dirty="0" smtClean="0">
                <a:solidFill>
                  <a:prstClr val="black"/>
                </a:solidFill>
              </a:rPr>
              <a:t>  </a:t>
            </a:r>
          </a:p>
          <a:p>
            <a:r>
              <a:rPr lang="ru-RU" sz="1600" dirty="0">
                <a:solidFill>
                  <a:prstClr val="black"/>
                </a:solidFill>
              </a:rPr>
              <a:t> </a:t>
            </a:r>
            <a:r>
              <a:rPr lang="ru-RU" sz="1600" dirty="0" err="1" smtClean="0">
                <a:solidFill>
                  <a:prstClr val="black"/>
                </a:solidFill>
              </a:rPr>
              <a:t>онлайн-сервисов</a:t>
            </a:r>
            <a:endParaRPr lang="ru-RU" sz="1600" dirty="0">
              <a:solidFill>
                <a:prstClr val="black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11560" y="5877272"/>
            <a:ext cx="417646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prstClr val="black"/>
                </a:solidFill>
              </a:rPr>
              <a:t>Электронные уроки и </a:t>
            </a:r>
            <a:r>
              <a:rPr lang="ru-RU" sz="1600" dirty="0" err="1">
                <a:solidFill>
                  <a:prstClr val="black"/>
                </a:solidFill>
              </a:rPr>
              <a:t>др</a:t>
            </a:r>
            <a:endParaRPr lang="ru-RU" sz="1600" dirty="0">
              <a:solidFill>
                <a:prstClr val="black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39552" y="4725144"/>
            <a:ext cx="446449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err="1" smtClean="0">
                <a:solidFill>
                  <a:prstClr val="black"/>
                </a:solidFill>
              </a:rPr>
              <a:t>Библиотечно­библиографическая</a:t>
            </a:r>
            <a:r>
              <a:rPr lang="ru-RU" sz="1600" dirty="0" smtClean="0">
                <a:solidFill>
                  <a:prstClr val="black"/>
                </a:solidFill>
              </a:rPr>
              <a:t> деятельность</a:t>
            </a:r>
            <a:endParaRPr lang="ru-RU" dirty="0"/>
          </a:p>
        </p:txBody>
      </p:sp>
      <p:grpSp>
        <p:nvGrpSpPr>
          <p:cNvPr id="31" name="Группа 30"/>
          <p:cNvGrpSpPr/>
          <p:nvPr/>
        </p:nvGrpSpPr>
        <p:grpSpPr>
          <a:xfrm>
            <a:off x="179512" y="1412776"/>
            <a:ext cx="4032448" cy="4680520"/>
            <a:chOff x="107504" y="1628800"/>
            <a:chExt cx="4032448" cy="4680520"/>
          </a:xfrm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107504" y="1628800"/>
              <a:ext cx="4032448" cy="504056"/>
            </a:xfrm>
            <a:prstGeom prst="roundRect">
              <a:avLst>
                <a:gd name="adj" fmla="val 26435"/>
              </a:avLst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 smtClean="0"/>
            </a:p>
            <a:p>
              <a:pPr algn="ctr"/>
              <a:r>
                <a:rPr lang="ru-RU" b="1" dirty="0" smtClean="0">
                  <a:solidFill>
                    <a:schemeClr val="tx2"/>
                  </a:solidFill>
                </a:rPr>
                <a:t>Тематика повышения квалификации</a:t>
              </a:r>
            </a:p>
            <a:p>
              <a:pPr algn="ctr"/>
              <a:endParaRPr lang="ru-RU" dirty="0"/>
            </a:p>
          </p:txBody>
        </p:sp>
        <p:cxnSp>
          <p:nvCxnSpPr>
            <p:cNvPr id="18" name="Прямая соединительная линия 17"/>
            <p:cNvCxnSpPr/>
            <p:nvPr/>
          </p:nvCxnSpPr>
          <p:spPr>
            <a:xfrm>
              <a:off x="179512" y="2132856"/>
              <a:ext cx="0" cy="4176464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Прямая соединительная линия 18"/>
            <p:cNvCxnSpPr/>
            <p:nvPr/>
          </p:nvCxnSpPr>
          <p:spPr>
            <a:xfrm flipH="1">
              <a:off x="179512" y="2420888"/>
              <a:ext cx="288032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Прямая соединительная линия 22"/>
            <p:cNvCxnSpPr/>
            <p:nvPr/>
          </p:nvCxnSpPr>
          <p:spPr>
            <a:xfrm flipH="1">
              <a:off x="179512" y="3284984"/>
              <a:ext cx="288032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Прямая соединительная линия 24"/>
            <p:cNvCxnSpPr/>
            <p:nvPr/>
          </p:nvCxnSpPr>
          <p:spPr>
            <a:xfrm flipH="1">
              <a:off x="179512" y="4149080"/>
              <a:ext cx="288032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Прямая соединительная линия 25"/>
            <p:cNvCxnSpPr/>
            <p:nvPr/>
          </p:nvCxnSpPr>
          <p:spPr>
            <a:xfrm flipH="1">
              <a:off x="179512" y="5157192"/>
              <a:ext cx="288032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Прямая соединительная линия 26"/>
            <p:cNvCxnSpPr/>
            <p:nvPr/>
          </p:nvCxnSpPr>
          <p:spPr>
            <a:xfrm flipH="1">
              <a:off x="179512" y="5589240"/>
              <a:ext cx="288032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Прямая соединительная линия 27"/>
            <p:cNvCxnSpPr/>
            <p:nvPr/>
          </p:nvCxnSpPr>
          <p:spPr>
            <a:xfrm flipH="1">
              <a:off x="179512" y="6309320"/>
              <a:ext cx="360040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2" name="Группа 51"/>
          <p:cNvGrpSpPr/>
          <p:nvPr/>
        </p:nvGrpSpPr>
        <p:grpSpPr>
          <a:xfrm>
            <a:off x="5076056" y="1412776"/>
            <a:ext cx="3780928" cy="4824536"/>
            <a:chOff x="5076056" y="1412776"/>
            <a:chExt cx="3780928" cy="4824536"/>
          </a:xfrm>
        </p:grpSpPr>
        <p:sp>
          <p:nvSpPr>
            <p:cNvPr id="34" name="Скругленный прямоугольник 33"/>
            <p:cNvSpPr/>
            <p:nvPr/>
          </p:nvSpPr>
          <p:spPr>
            <a:xfrm>
              <a:off x="5076056" y="1412776"/>
              <a:ext cx="3780928" cy="504056"/>
            </a:xfrm>
            <a:prstGeom prst="roundRect">
              <a:avLst>
                <a:gd name="adj" fmla="val 26435"/>
              </a:avLst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 smtClean="0"/>
            </a:p>
            <a:p>
              <a:pPr algn="ctr"/>
              <a:r>
                <a:rPr lang="ru-RU" b="1" dirty="0" smtClean="0">
                  <a:solidFill>
                    <a:schemeClr val="tx2"/>
                  </a:solidFill>
                </a:rPr>
                <a:t>Умения</a:t>
              </a:r>
            </a:p>
            <a:p>
              <a:pPr algn="ctr"/>
              <a:endParaRPr lang="ru-RU" dirty="0"/>
            </a:p>
          </p:txBody>
        </p:sp>
        <p:cxnSp>
          <p:nvCxnSpPr>
            <p:cNvPr id="35" name="Прямая соединительная линия 34"/>
            <p:cNvCxnSpPr/>
            <p:nvPr/>
          </p:nvCxnSpPr>
          <p:spPr>
            <a:xfrm>
              <a:off x="5143573" y="1916832"/>
              <a:ext cx="4491" cy="432048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Прямая соединительная линия 35"/>
            <p:cNvCxnSpPr/>
            <p:nvPr/>
          </p:nvCxnSpPr>
          <p:spPr>
            <a:xfrm flipH="1">
              <a:off x="5143573" y="2204864"/>
              <a:ext cx="270066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Прямая соединительная линия 36"/>
            <p:cNvCxnSpPr/>
            <p:nvPr/>
          </p:nvCxnSpPr>
          <p:spPr>
            <a:xfrm flipH="1">
              <a:off x="5148064" y="2708920"/>
              <a:ext cx="270066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Прямая соединительная линия 38"/>
            <p:cNvCxnSpPr/>
            <p:nvPr/>
          </p:nvCxnSpPr>
          <p:spPr>
            <a:xfrm flipH="1">
              <a:off x="5148064" y="5013176"/>
              <a:ext cx="270066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Прямая соединительная линия 40"/>
            <p:cNvCxnSpPr/>
            <p:nvPr/>
          </p:nvCxnSpPr>
          <p:spPr>
            <a:xfrm flipH="1">
              <a:off x="5148064" y="6237312"/>
              <a:ext cx="288032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Прямоугольник 41"/>
          <p:cNvSpPr/>
          <p:nvPr/>
        </p:nvSpPr>
        <p:spPr>
          <a:xfrm>
            <a:off x="5436096" y="1988840"/>
            <a:ext cx="44999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600" dirty="0">
                <a:solidFill>
                  <a:prstClr val="black"/>
                </a:solidFill>
              </a:rPr>
              <a:t>организовать собственную работу на компьютере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;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5508104" y="2564904"/>
            <a:ext cx="36358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prstClr val="black"/>
                </a:solidFill>
              </a:rPr>
              <a:t>привлекать возможности информационных объектов, находящихся на внешних интернет-сайтах (электронные библиотеки и словари, информационные ресурсы, специализированные по предметной направленности сайты, информацию, размещенную на образовательных порталах и т.п.);</a:t>
            </a:r>
          </a:p>
        </p:txBody>
      </p:sp>
      <p:sp>
        <p:nvSpPr>
          <p:cNvPr id="45" name="Прямоугольник 44"/>
          <p:cNvSpPr/>
          <p:nvPr/>
        </p:nvSpPr>
        <p:spPr>
          <a:xfrm>
            <a:off x="5508104" y="4797152"/>
            <a:ext cx="363589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600" dirty="0">
                <a:solidFill>
                  <a:prstClr val="black"/>
                </a:solidFill>
              </a:rPr>
              <a:t>использование программ для организации </a:t>
            </a:r>
            <a:r>
              <a:rPr lang="ru-RU" sz="1600" dirty="0" err="1">
                <a:solidFill>
                  <a:prstClr val="black"/>
                </a:solidFill>
              </a:rPr>
              <a:t>он-лайн</a:t>
            </a:r>
            <a:r>
              <a:rPr lang="ru-RU" sz="1600" dirty="0">
                <a:solidFill>
                  <a:prstClr val="black"/>
                </a:solidFill>
              </a:rPr>
              <a:t> взаимодействия (</a:t>
            </a:r>
            <a:r>
              <a:rPr lang="ru-RU" sz="1600" dirty="0" err="1">
                <a:solidFill>
                  <a:prstClr val="black"/>
                </a:solidFill>
              </a:rPr>
              <a:t>взаимодействия</a:t>
            </a:r>
            <a:r>
              <a:rPr lang="ru-RU" sz="1600" dirty="0">
                <a:solidFill>
                  <a:prstClr val="black"/>
                </a:solidFill>
              </a:rPr>
              <a:t> в реальном времени): интернет видео - конференций, аудио-конференций, чата;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5508104" y="6093296"/>
            <a:ext cx="36358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prstClr val="black"/>
                </a:solidFill>
              </a:rPr>
              <a:t>ведение электронного документооборота.</a:t>
            </a:r>
          </a:p>
        </p:txBody>
      </p:sp>
    </p:spTree>
    <p:extLst>
      <p:ext uri="{BB962C8B-B14F-4D97-AF65-F5344CB8AC3E}">
        <p14:creationId xmlns:p14="http://schemas.microsoft.com/office/powerpoint/2010/main" xmlns="" val="1794857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Autofit/>
          </a:bodyPr>
          <a:lstStyle/>
          <a:p>
            <a:r>
              <a:rPr lang="ru-RU" sz="2400" b="1" dirty="0"/>
              <a:t>Областная выставка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«</a:t>
            </a:r>
            <a:r>
              <a:rPr lang="ru-RU" sz="2400" dirty="0"/>
              <a:t>Электронные образовательные ресурсы» профессиональных образовательных организаций Тюменской области</a:t>
            </a:r>
            <a:r>
              <a:rPr lang="ru-RU" sz="2400" dirty="0" smtClean="0"/>
              <a:t>»</a:t>
            </a:r>
            <a:endParaRPr lang="ru-RU" sz="24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1198903"/>
              </p:ext>
            </p:extLst>
          </p:nvPr>
        </p:nvGraphicFramePr>
        <p:xfrm>
          <a:off x="3419872" y="1700808"/>
          <a:ext cx="5472608" cy="4728160"/>
        </p:xfrm>
        <a:graphic>
          <a:graphicData uri="http://schemas.openxmlformats.org/drawingml/2006/table">
            <a:tbl>
              <a:tblPr firstRow="1" firstCol="1" bandRow="1"/>
              <a:tblGrid>
                <a:gridCol w="440085"/>
                <a:gridCol w="3683113"/>
                <a:gridCol w="1349410"/>
              </a:tblGrid>
              <a:tr h="411451">
                <a:tc>
                  <a:txBody>
                    <a:bodyPr/>
                    <a:lstStyle/>
                    <a:p>
                      <a:pPr indent="-2540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b="1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№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indent="-2540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b="1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п/п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51" marR="60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83820" indent="45021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b="1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Наименование номинации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51" marR="60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3355" marR="83820" indent="-2540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b="1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Количество представленных работ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51" marR="60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505192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51" marR="60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3820" marR="173990" indent="-25400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spc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Презентация</a:t>
                      </a:r>
                      <a:r>
                        <a:rPr lang="ru-RU" sz="1400" spc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(и</a:t>
                      </a:r>
                      <a:r>
                        <a:rPr lang="ru-RU" sz="1400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) на учебном занятии, на </a:t>
                      </a:r>
                      <a:r>
                        <a:rPr lang="ru-RU" sz="1400" spc="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внеучебном</a:t>
                      </a:r>
                      <a:r>
                        <a:rPr lang="ru-RU" sz="1400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мероприятии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51" marR="60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2540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51" marR="60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510520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51" marR="60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3820" marR="173990" indent="-25400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spc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Электронный </a:t>
                      </a:r>
                      <a:r>
                        <a:rPr lang="ru-RU" sz="1400" b="1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учебно-методический комплекс </a:t>
                      </a:r>
                      <a:r>
                        <a:rPr lang="ru-RU" sz="1400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по </a:t>
                      </a:r>
                      <a:r>
                        <a:rPr lang="ru-RU" sz="1400" spc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учебной дисциплине,</a:t>
                      </a:r>
                      <a:r>
                        <a:rPr lang="ru-RU" sz="1400" spc="0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spc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ПМ, МДК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51" marR="60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2540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51" marR="60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728072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51" marR="60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3820" marR="173990" indent="-25400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Электронное учебно-методическое пособие (</a:t>
                      </a:r>
                      <a:r>
                        <a:rPr lang="ru-RU" sz="1400" b="1" spc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курс лекций</a:t>
                      </a:r>
                      <a:r>
                        <a:rPr lang="ru-RU" sz="1400" spc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) по учебной дисциплине, ПМ, МДК</a:t>
                      </a:r>
                    </a:p>
                  </a:txBody>
                  <a:tcPr marL="6051" marR="60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2540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51" marR="60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697258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51" marR="60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3820" marR="173990" indent="-25400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b="1" spc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Электронные методические указания </a:t>
                      </a:r>
                      <a:r>
                        <a:rPr lang="ru-RU" sz="1400" spc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 рекомендации по учебной дисциплине, ПМ, МДК</a:t>
                      </a:r>
                    </a:p>
                  </a:txBody>
                  <a:tcPr marL="6051" marR="60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2540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51" marR="60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526878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5</a:t>
                      </a: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51" marR="60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3820" marR="173990" indent="-25400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spc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Электронные </a:t>
                      </a:r>
                      <a:r>
                        <a:rPr lang="ru-RU" sz="1400" b="1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средства контроля знаний </a:t>
                      </a:r>
                      <a:r>
                        <a:rPr lang="ru-RU" sz="1400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 умений обучающихся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51" marR="60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2540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51" marR="60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822902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6</a:t>
                      </a:r>
                      <a:r>
                        <a:rPr lang="ru-RU" sz="11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51" marR="60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3820" marR="173990" indent="-25400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spc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 Свободная </a:t>
                      </a:r>
                      <a:r>
                        <a:rPr lang="ru-RU" sz="1400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номинация (в свободную номинацию могут быть направлены любые работы, которые участник не может отнести ни к одной из других номинаций)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51" marR="60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2540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51" marR="60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05726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Courier New"/>
                          <a:ea typeface="Courier New"/>
                        </a:rPr>
                        <a:t> </a:t>
                      </a:r>
                    </a:p>
                  </a:txBody>
                  <a:tcPr marL="6051" marR="60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b="1" spc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ИТОГО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51" marR="60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2540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spc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52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051" marR="60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2957" y="5351428"/>
            <a:ext cx="1874769" cy="136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478" y="3738698"/>
            <a:ext cx="1973729" cy="1224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60330" y="4350766"/>
            <a:ext cx="1440454" cy="1872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130" y="1445553"/>
            <a:ext cx="2280438" cy="13538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16695" y="2420888"/>
            <a:ext cx="2055745" cy="14274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596944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47664" y="548680"/>
            <a:ext cx="7704856" cy="6048672"/>
          </a:xfrm>
        </p:spPr>
        <p:txBody>
          <a:bodyPr>
            <a:noAutofit/>
          </a:bodyPr>
          <a:lstStyle/>
          <a:p>
            <a:pPr lvl="0">
              <a:spcBef>
                <a:spcPts val="1200"/>
              </a:spcBef>
            </a:pPr>
            <a:r>
              <a:rPr lang="ru-RU" sz="2200" dirty="0"/>
              <a:t>Нормативно-правовое регулирование применения электронного обучения и дистанционных </a:t>
            </a:r>
            <a:r>
              <a:rPr lang="ru-RU" sz="2200" dirty="0" smtClean="0"/>
              <a:t>  образовательных </a:t>
            </a:r>
            <a:r>
              <a:rPr lang="ru-RU" sz="2200" dirty="0"/>
              <a:t>технологий.</a:t>
            </a:r>
          </a:p>
          <a:p>
            <a:pPr lvl="0">
              <a:spcBef>
                <a:spcPts val="1200"/>
              </a:spcBef>
            </a:pPr>
            <a:r>
              <a:rPr lang="ru-RU" sz="2200" dirty="0"/>
              <a:t>Материалы курсов повышения квалификации «Профессиональное обучение (теория и технология разработки электронных учебно-методических комплексов).</a:t>
            </a:r>
          </a:p>
          <a:p>
            <a:pPr lvl="0">
              <a:spcBef>
                <a:spcPts val="1200"/>
              </a:spcBef>
            </a:pPr>
            <a:r>
              <a:rPr lang="ru-RU" sz="2200" dirty="0"/>
              <a:t>Материалы Областной выставки «Электронные образовательные ресурсы» профессиональных образовательных организаций Тюменской области </a:t>
            </a:r>
            <a:r>
              <a:rPr lang="ru-RU" sz="2200" dirty="0" smtClean="0"/>
              <a:t>        (</a:t>
            </a:r>
            <a:r>
              <a:rPr lang="ru-RU" sz="2200" dirty="0"/>
              <a:t>2016 год).</a:t>
            </a:r>
          </a:p>
          <a:p>
            <a:pPr lvl="0">
              <a:spcBef>
                <a:spcPts val="1200"/>
              </a:spcBef>
            </a:pPr>
            <a:r>
              <a:rPr lang="ru-RU" sz="2200" dirty="0"/>
              <a:t>Каталог открытых образовательных ресурсов.</a:t>
            </a:r>
          </a:p>
          <a:p>
            <a:pPr lvl="0">
              <a:spcBef>
                <a:spcPts val="1200"/>
              </a:spcBef>
            </a:pPr>
            <a:r>
              <a:rPr lang="ru-RU" sz="2200" dirty="0"/>
              <a:t>Методические указания по разработке электронного обучающего ресурса для системы дистанционного обучения (СДО) / сост.: Н.А. Семенова. – Тюмень.: ГАПОУ ТО «Тюменский колледж водного транспорта», 2015. – 19 с</a:t>
            </a:r>
            <a:r>
              <a:rPr lang="ru-RU" sz="2200" dirty="0" smtClean="0"/>
              <a:t>.</a:t>
            </a:r>
          </a:p>
        </p:txBody>
      </p:sp>
      <p:pic>
        <p:nvPicPr>
          <p:cNvPr id="5" name="Рисунок 4" descr="http://gimn121.narod.ru/images/lo.gif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" y="2669332"/>
            <a:ext cx="2124075" cy="15335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675010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604</TotalTime>
  <Words>752</Words>
  <Application>Microsoft Office PowerPoint</Application>
  <PresentationFormat>Экран (4:3)</PresentationFormat>
  <Paragraphs>101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Базовая  площадка  «Методическое сопровождение организации  электронного обучения и применения  дистанционных образовательных технологий»</vt:lpstr>
      <vt:lpstr>Задача 1. Формирование нормативно-правовой базы электронного обучения, дистанционных образовательных технологий </vt:lpstr>
      <vt:lpstr>Задача 2. Отработка моделей организации электронного обучения, применения дистанционных образовательных технологий в ПОО </vt:lpstr>
      <vt:lpstr>Использование ПОО платформ для организации ДОТ </vt:lpstr>
      <vt:lpstr>Слайд 5</vt:lpstr>
      <vt:lpstr>Задача  3. Обеспечение методического, технического и информационного сопровождения педагогических работников, внедряющих электронное обучение, дистанционные образовательные технологии </vt:lpstr>
      <vt:lpstr>Задача  4. Обмен опытом и повышение квалификации педагогических и управленческих кадров ПОО, внедряющих электронное обучение, дистанционные образовательные технологии</vt:lpstr>
      <vt:lpstr>Областная выставка  «Электронные образовательные ресурсы» профессиональных образовательных организаций Тюменской области»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ОТЧЕТ о деятельности базовой площадки  «Методическое сопровождение организации электронного обучения и применения дистанционных образовательных технологий»</dc:title>
  <dc:creator>Prepod_212_2</dc:creator>
  <cp:lastModifiedBy>Тамара</cp:lastModifiedBy>
  <cp:revision>79</cp:revision>
  <dcterms:created xsi:type="dcterms:W3CDTF">2016-12-20T09:48:53Z</dcterms:created>
  <dcterms:modified xsi:type="dcterms:W3CDTF">2016-12-23T04:04:27Z</dcterms:modified>
</cp:coreProperties>
</file>